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21"/>
    <p:restoredTop sz="95994"/>
  </p:normalViewPr>
  <p:slideViewPr>
    <p:cSldViewPr snapToGrid="0" snapToObjects="1">
      <p:cViewPr varScale="1">
        <p:scale>
          <a:sx n="81" d="100"/>
          <a:sy n="81"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1/17/20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1/17/20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2EA3-66A5-9540-B558-880B456FB2BA}"/>
              </a:ext>
            </a:extLst>
          </p:cNvPr>
          <p:cNvSpPr>
            <a:spLocks noGrp="1"/>
          </p:cNvSpPr>
          <p:nvPr>
            <p:ph type="ctrTitle"/>
          </p:nvPr>
        </p:nvSpPr>
        <p:spPr/>
        <p:txBody>
          <a:bodyPr/>
          <a:lstStyle/>
          <a:p>
            <a:r>
              <a:rPr lang="en-US" dirty="0"/>
              <a:t>Supervised Learning	</a:t>
            </a:r>
          </a:p>
        </p:txBody>
      </p:sp>
      <p:sp>
        <p:nvSpPr>
          <p:cNvPr id="3" name="Subtitle 2">
            <a:extLst>
              <a:ext uri="{FF2B5EF4-FFF2-40B4-BE49-F238E27FC236}">
                <a16:creationId xmlns:a16="http://schemas.microsoft.com/office/drawing/2014/main" id="{50282786-3828-5046-8F3C-E057886F8D6D}"/>
              </a:ext>
            </a:extLst>
          </p:cNvPr>
          <p:cNvSpPr>
            <a:spLocks noGrp="1"/>
          </p:cNvSpPr>
          <p:nvPr>
            <p:ph type="subTitle" idx="1"/>
          </p:nvPr>
        </p:nvSpPr>
        <p:spPr/>
        <p:txBody>
          <a:bodyPr/>
          <a:lstStyle/>
          <a:p>
            <a:r>
              <a:rPr lang="en-US" dirty="0"/>
              <a:t>Fraud detection</a:t>
            </a:r>
          </a:p>
        </p:txBody>
      </p:sp>
    </p:spTree>
    <p:extLst>
      <p:ext uri="{BB962C8B-B14F-4D97-AF65-F5344CB8AC3E}">
        <p14:creationId xmlns:p14="http://schemas.microsoft.com/office/powerpoint/2010/main" val="225025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63B3-E3C7-1142-B8A9-7971CF937B35}"/>
              </a:ext>
            </a:extLst>
          </p:cNvPr>
          <p:cNvSpPr>
            <a:spLocks noGrp="1"/>
          </p:cNvSpPr>
          <p:nvPr>
            <p:ph type="title"/>
          </p:nvPr>
        </p:nvSpPr>
        <p:spPr/>
        <p:txBody>
          <a:bodyPr/>
          <a:lstStyle/>
          <a:p>
            <a:r>
              <a:rPr lang="en-US" dirty="0"/>
              <a:t>Checking for outliers</a:t>
            </a:r>
          </a:p>
        </p:txBody>
      </p:sp>
      <p:pic>
        <p:nvPicPr>
          <p:cNvPr id="5" name="Content Placeholder 4">
            <a:extLst>
              <a:ext uri="{FF2B5EF4-FFF2-40B4-BE49-F238E27FC236}">
                <a16:creationId xmlns:a16="http://schemas.microsoft.com/office/drawing/2014/main" id="{2BE363F3-78B7-8141-8A0F-B365D07E0DA1}"/>
              </a:ext>
            </a:extLst>
          </p:cNvPr>
          <p:cNvPicPr>
            <a:picLocks noGrp="1" noChangeAspect="1"/>
          </p:cNvPicPr>
          <p:nvPr>
            <p:ph idx="1"/>
          </p:nvPr>
        </p:nvPicPr>
        <p:blipFill>
          <a:blip r:embed="rId2"/>
          <a:stretch>
            <a:fillRect/>
          </a:stretch>
        </p:blipFill>
        <p:spPr>
          <a:xfrm>
            <a:off x="1277228" y="1915659"/>
            <a:ext cx="9634367" cy="3541712"/>
          </a:xfrm>
        </p:spPr>
      </p:pic>
    </p:spTree>
    <p:extLst>
      <p:ext uri="{BB962C8B-B14F-4D97-AF65-F5344CB8AC3E}">
        <p14:creationId xmlns:p14="http://schemas.microsoft.com/office/powerpoint/2010/main" val="53422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E119-06EF-AD46-B15D-EA01A83A31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8B1C27-CAFB-1E4A-A7C5-730C5C476F8C}"/>
              </a:ext>
            </a:extLst>
          </p:cNvPr>
          <p:cNvPicPr>
            <a:picLocks noGrp="1" noChangeAspect="1"/>
          </p:cNvPicPr>
          <p:nvPr>
            <p:ph idx="1"/>
          </p:nvPr>
        </p:nvPicPr>
        <p:blipFill>
          <a:blip r:embed="rId2"/>
          <a:stretch>
            <a:fillRect/>
          </a:stretch>
        </p:blipFill>
        <p:spPr>
          <a:xfrm>
            <a:off x="1141411" y="922311"/>
            <a:ext cx="9906000" cy="870984"/>
          </a:xfrm>
        </p:spPr>
      </p:pic>
      <p:pic>
        <p:nvPicPr>
          <p:cNvPr id="7" name="Picture 6">
            <a:extLst>
              <a:ext uri="{FF2B5EF4-FFF2-40B4-BE49-F238E27FC236}">
                <a16:creationId xmlns:a16="http://schemas.microsoft.com/office/drawing/2014/main" id="{1C27CEA2-C130-EB45-B599-5E55931ABCB5}"/>
              </a:ext>
            </a:extLst>
          </p:cNvPr>
          <p:cNvPicPr>
            <a:picLocks noChangeAspect="1"/>
          </p:cNvPicPr>
          <p:nvPr/>
        </p:nvPicPr>
        <p:blipFill>
          <a:blip r:embed="rId3"/>
          <a:stretch>
            <a:fillRect/>
          </a:stretch>
        </p:blipFill>
        <p:spPr>
          <a:xfrm>
            <a:off x="2481261" y="2097088"/>
            <a:ext cx="7226300" cy="3911600"/>
          </a:xfrm>
          <a:prstGeom prst="rect">
            <a:avLst/>
          </a:prstGeom>
        </p:spPr>
      </p:pic>
    </p:spTree>
    <p:extLst>
      <p:ext uri="{BB962C8B-B14F-4D97-AF65-F5344CB8AC3E}">
        <p14:creationId xmlns:p14="http://schemas.microsoft.com/office/powerpoint/2010/main" val="359999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59B-0092-0349-8616-43E92989EE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F4E95C-15D9-6B42-B61B-CF14FF0043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979382-F3D9-E044-A3F2-C2D0F764FAA6}"/>
              </a:ext>
            </a:extLst>
          </p:cNvPr>
          <p:cNvPicPr>
            <a:picLocks noChangeAspect="1"/>
          </p:cNvPicPr>
          <p:nvPr/>
        </p:nvPicPr>
        <p:blipFill>
          <a:blip r:embed="rId2"/>
          <a:stretch>
            <a:fillRect/>
          </a:stretch>
        </p:blipFill>
        <p:spPr>
          <a:xfrm>
            <a:off x="2107163" y="0"/>
            <a:ext cx="7977673" cy="6858000"/>
          </a:xfrm>
          <a:prstGeom prst="rect">
            <a:avLst/>
          </a:prstGeom>
        </p:spPr>
      </p:pic>
    </p:spTree>
    <p:extLst>
      <p:ext uri="{BB962C8B-B14F-4D97-AF65-F5344CB8AC3E}">
        <p14:creationId xmlns:p14="http://schemas.microsoft.com/office/powerpoint/2010/main" val="232130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49AB-536F-3E4D-9824-9465164B8ADD}"/>
              </a:ext>
            </a:extLst>
          </p:cNvPr>
          <p:cNvSpPr>
            <a:spLocks noGrp="1"/>
          </p:cNvSpPr>
          <p:nvPr>
            <p:ph type="title"/>
          </p:nvPr>
        </p:nvSpPr>
        <p:spPr/>
        <p:txBody>
          <a:bodyPr/>
          <a:lstStyle/>
          <a:p>
            <a:r>
              <a:rPr lang="en-US" dirty="0"/>
              <a:t>Feature engineering</a:t>
            </a:r>
          </a:p>
        </p:txBody>
      </p:sp>
      <p:pic>
        <p:nvPicPr>
          <p:cNvPr id="5" name="Content Placeholder 4">
            <a:extLst>
              <a:ext uri="{FF2B5EF4-FFF2-40B4-BE49-F238E27FC236}">
                <a16:creationId xmlns:a16="http://schemas.microsoft.com/office/drawing/2014/main" id="{755E210A-5EEA-6241-849D-6EFB2BF863B6}"/>
              </a:ext>
            </a:extLst>
          </p:cNvPr>
          <p:cNvPicPr>
            <a:picLocks noGrp="1" noChangeAspect="1"/>
          </p:cNvPicPr>
          <p:nvPr>
            <p:ph idx="1"/>
          </p:nvPr>
        </p:nvPicPr>
        <p:blipFill>
          <a:blip r:embed="rId2"/>
          <a:stretch>
            <a:fillRect/>
          </a:stretch>
        </p:blipFill>
        <p:spPr>
          <a:xfrm>
            <a:off x="709612" y="1941172"/>
            <a:ext cx="5384800" cy="2184400"/>
          </a:xfrm>
        </p:spPr>
      </p:pic>
      <p:pic>
        <p:nvPicPr>
          <p:cNvPr id="7" name="Picture 6">
            <a:extLst>
              <a:ext uri="{FF2B5EF4-FFF2-40B4-BE49-F238E27FC236}">
                <a16:creationId xmlns:a16="http://schemas.microsoft.com/office/drawing/2014/main" id="{6A7A5B48-6F90-3849-9661-461B0CA843EF}"/>
              </a:ext>
            </a:extLst>
          </p:cNvPr>
          <p:cNvPicPr>
            <a:picLocks noChangeAspect="1"/>
          </p:cNvPicPr>
          <p:nvPr/>
        </p:nvPicPr>
        <p:blipFill>
          <a:blip r:embed="rId3"/>
          <a:stretch>
            <a:fillRect/>
          </a:stretch>
        </p:blipFill>
        <p:spPr>
          <a:xfrm>
            <a:off x="3799114" y="2327542"/>
            <a:ext cx="7874000" cy="2184400"/>
          </a:xfrm>
          <a:prstGeom prst="rect">
            <a:avLst/>
          </a:prstGeom>
        </p:spPr>
      </p:pic>
      <p:pic>
        <p:nvPicPr>
          <p:cNvPr id="9" name="Picture 8">
            <a:extLst>
              <a:ext uri="{FF2B5EF4-FFF2-40B4-BE49-F238E27FC236}">
                <a16:creationId xmlns:a16="http://schemas.microsoft.com/office/drawing/2014/main" id="{734045EA-E497-BA47-8406-DC011ABE6A3C}"/>
              </a:ext>
            </a:extLst>
          </p:cNvPr>
          <p:cNvPicPr>
            <a:picLocks noChangeAspect="1"/>
          </p:cNvPicPr>
          <p:nvPr/>
        </p:nvPicPr>
        <p:blipFill>
          <a:blip r:embed="rId4"/>
          <a:stretch>
            <a:fillRect/>
          </a:stretch>
        </p:blipFill>
        <p:spPr>
          <a:xfrm>
            <a:off x="7050314" y="3033372"/>
            <a:ext cx="4267200" cy="2159000"/>
          </a:xfrm>
          <a:prstGeom prst="rect">
            <a:avLst/>
          </a:prstGeom>
        </p:spPr>
      </p:pic>
      <p:sp>
        <p:nvSpPr>
          <p:cNvPr id="10" name="TextBox 9">
            <a:extLst>
              <a:ext uri="{FF2B5EF4-FFF2-40B4-BE49-F238E27FC236}">
                <a16:creationId xmlns:a16="http://schemas.microsoft.com/office/drawing/2014/main" id="{EBA70400-C4F6-B148-A831-A7CD4141190B}"/>
              </a:ext>
            </a:extLst>
          </p:cNvPr>
          <p:cNvSpPr txBox="1"/>
          <p:nvPr/>
        </p:nvSpPr>
        <p:spPr>
          <a:xfrm>
            <a:off x="1770743" y="4823040"/>
            <a:ext cx="4528457" cy="369332"/>
          </a:xfrm>
          <a:prstGeom prst="rect">
            <a:avLst/>
          </a:prstGeom>
          <a:noFill/>
        </p:spPr>
        <p:txBody>
          <a:bodyPr wrap="square" rtlCol="0">
            <a:spAutoFit/>
          </a:bodyPr>
          <a:lstStyle/>
          <a:p>
            <a:r>
              <a:rPr lang="en-US" dirty="0"/>
              <a:t>…more cleaning</a:t>
            </a:r>
          </a:p>
        </p:txBody>
      </p:sp>
      <p:pic>
        <p:nvPicPr>
          <p:cNvPr id="12" name="Picture 11">
            <a:extLst>
              <a:ext uri="{FF2B5EF4-FFF2-40B4-BE49-F238E27FC236}">
                <a16:creationId xmlns:a16="http://schemas.microsoft.com/office/drawing/2014/main" id="{9CD09EC9-1956-B141-A082-90578F20DD37}"/>
              </a:ext>
            </a:extLst>
          </p:cNvPr>
          <p:cNvPicPr>
            <a:picLocks noChangeAspect="1"/>
          </p:cNvPicPr>
          <p:nvPr/>
        </p:nvPicPr>
        <p:blipFill>
          <a:blip r:embed="rId5"/>
          <a:stretch>
            <a:fillRect/>
          </a:stretch>
        </p:blipFill>
        <p:spPr>
          <a:xfrm>
            <a:off x="1141413" y="5503470"/>
            <a:ext cx="5588000" cy="544286"/>
          </a:xfrm>
          <a:prstGeom prst="rect">
            <a:avLst/>
          </a:prstGeom>
        </p:spPr>
      </p:pic>
    </p:spTree>
    <p:extLst>
      <p:ext uri="{BB962C8B-B14F-4D97-AF65-F5344CB8AC3E}">
        <p14:creationId xmlns:p14="http://schemas.microsoft.com/office/powerpoint/2010/main" val="31353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09E6-BFD6-FB4D-BEC3-6DD01B28CBC9}"/>
              </a:ext>
            </a:extLst>
          </p:cNvPr>
          <p:cNvSpPr>
            <a:spLocks noGrp="1"/>
          </p:cNvSpPr>
          <p:nvPr>
            <p:ph type="title"/>
          </p:nvPr>
        </p:nvSpPr>
        <p:spPr/>
        <p:txBody>
          <a:bodyPr/>
          <a:lstStyle/>
          <a:p>
            <a:r>
              <a:rPr lang="en-US" dirty="0"/>
              <a:t>Feature importance</a:t>
            </a:r>
          </a:p>
        </p:txBody>
      </p:sp>
      <p:pic>
        <p:nvPicPr>
          <p:cNvPr id="5" name="Content Placeholder 4">
            <a:extLst>
              <a:ext uri="{FF2B5EF4-FFF2-40B4-BE49-F238E27FC236}">
                <a16:creationId xmlns:a16="http://schemas.microsoft.com/office/drawing/2014/main" id="{67477BEC-4F46-F04E-8326-9A2CE93DDBF1}"/>
              </a:ext>
            </a:extLst>
          </p:cNvPr>
          <p:cNvPicPr>
            <a:picLocks noGrp="1" noChangeAspect="1"/>
          </p:cNvPicPr>
          <p:nvPr>
            <p:ph idx="1"/>
          </p:nvPr>
        </p:nvPicPr>
        <p:blipFill>
          <a:blip r:embed="rId2"/>
          <a:stretch>
            <a:fillRect/>
          </a:stretch>
        </p:blipFill>
        <p:spPr>
          <a:xfrm>
            <a:off x="1967821" y="2097088"/>
            <a:ext cx="4711700" cy="3314700"/>
          </a:xfrm>
        </p:spPr>
      </p:pic>
      <p:pic>
        <p:nvPicPr>
          <p:cNvPr id="7" name="Picture 6">
            <a:extLst>
              <a:ext uri="{FF2B5EF4-FFF2-40B4-BE49-F238E27FC236}">
                <a16:creationId xmlns:a16="http://schemas.microsoft.com/office/drawing/2014/main" id="{1B4ED57F-5BDD-6C4C-BF9D-A1C30A136BE9}"/>
              </a:ext>
            </a:extLst>
          </p:cNvPr>
          <p:cNvPicPr>
            <a:picLocks noChangeAspect="1"/>
          </p:cNvPicPr>
          <p:nvPr/>
        </p:nvPicPr>
        <p:blipFill>
          <a:blip r:embed="rId3"/>
          <a:stretch>
            <a:fillRect/>
          </a:stretch>
        </p:blipFill>
        <p:spPr>
          <a:xfrm>
            <a:off x="7453766" y="1441450"/>
            <a:ext cx="2819400" cy="3975100"/>
          </a:xfrm>
          <a:prstGeom prst="rect">
            <a:avLst/>
          </a:prstGeom>
        </p:spPr>
      </p:pic>
    </p:spTree>
    <p:extLst>
      <p:ext uri="{BB962C8B-B14F-4D97-AF65-F5344CB8AC3E}">
        <p14:creationId xmlns:p14="http://schemas.microsoft.com/office/powerpoint/2010/main" val="2148190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1FDC-322A-F94A-99C4-17122939454D}"/>
              </a:ext>
            </a:extLst>
          </p:cNvPr>
          <p:cNvSpPr>
            <a:spLocks noGrp="1"/>
          </p:cNvSpPr>
          <p:nvPr>
            <p:ph type="title"/>
          </p:nvPr>
        </p:nvSpPr>
        <p:spPr/>
        <p:txBody>
          <a:bodyPr/>
          <a:lstStyle/>
          <a:p>
            <a:r>
              <a:rPr lang="en-US" dirty="0"/>
              <a:t>Training data</a:t>
            </a:r>
          </a:p>
        </p:txBody>
      </p:sp>
      <p:pic>
        <p:nvPicPr>
          <p:cNvPr id="8" name="Content Placeholder 7">
            <a:extLst>
              <a:ext uri="{FF2B5EF4-FFF2-40B4-BE49-F238E27FC236}">
                <a16:creationId xmlns:a16="http://schemas.microsoft.com/office/drawing/2014/main" id="{1A6CC7C8-E95C-334C-99C8-CC659784F6AE}"/>
              </a:ext>
            </a:extLst>
          </p:cNvPr>
          <p:cNvPicPr>
            <a:picLocks noGrp="1" noChangeAspect="1"/>
          </p:cNvPicPr>
          <p:nvPr>
            <p:ph idx="1"/>
          </p:nvPr>
        </p:nvPicPr>
        <p:blipFill>
          <a:blip r:embed="rId2"/>
          <a:stretch>
            <a:fillRect/>
          </a:stretch>
        </p:blipFill>
        <p:spPr>
          <a:xfrm>
            <a:off x="2055812" y="2097088"/>
            <a:ext cx="8077200" cy="1536700"/>
          </a:xfrm>
        </p:spPr>
      </p:pic>
      <p:pic>
        <p:nvPicPr>
          <p:cNvPr id="10" name="Picture 9">
            <a:extLst>
              <a:ext uri="{FF2B5EF4-FFF2-40B4-BE49-F238E27FC236}">
                <a16:creationId xmlns:a16="http://schemas.microsoft.com/office/drawing/2014/main" id="{25981B64-D2AD-B347-83B3-8E0DB7A3CB79}"/>
              </a:ext>
            </a:extLst>
          </p:cNvPr>
          <p:cNvPicPr>
            <a:picLocks noChangeAspect="1"/>
          </p:cNvPicPr>
          <p:nvPr/>
        </p:nvPicPr>
        <p:blipFill>
          <a:blip r:embed="rId3"/>
          <a:stretch>
            <a:fillRect/>
          </a:stretch>
        </p:blipFill>
        <p:spPr>
          <a:xfrm>
            <a:off x="2834822" y="4129314"/>
            <a:ext cx="2603500" cy="1422400"/>
          </a:xfrm>
          <a:prstGeom prst="rect">
            <a:avLst/>
          </a:prstGeom>
        </p:spPr>
      </p:pic>
      <p:sp>
        <p:nvSpPr>
          <p:cNvPr id="11" name="TextBox 10">
            <a:extLst>
              <a:ext uri="{FF2B5EF4-FFF2-40B4-BE49-F238E27FC236}">
                <a16:creationId xmlns:a16="http://schemas.microsoft.com/office/drawing/2014/main" id="{CA16152F-5D66-ED4D-838E-AD9E0A1F2068}"/>
              </a:ext>
            </a:extLst>
          </p:cNvPr>
          <p:cNvSpPr txBox="1"/>
          <p:nvPr/>
        </p:nvSpPr>
        <p:spPr>
          <a:xfrm>
            <a:off x="5646057" y="4471182"/>
            <a:ext cx="4774950" cy="369332"/>
          </a:xfrm>
          <a:prstGeom prst="rect">
            <a:avLst/>
          </a:prstGeom>
          <a:noFill/>
        </p:spPr>
        <p:txBody>
          <a:bodyPr wrap="square" rtlCol="0">
            <a:spAutoFit/>
          </a:bodyPr>
          <a:lstStyle/>
          <a:p>
            <a:r>
              <a:rPr lang="en-US" dirty="0"/>
              <a:t>We need to address our issue of class imbalance</a:t>
            </a:r>
          </a:p>
        </p:txBody>
      </p:sp>
    </p:spTree>
    <p:extLst>
      <p:ext uri="{BB962C8B-B14F-4D97-AF65-F5344CB8AC3E}">
        <p14:creationId xmlns:p14="http://schemas.microsoft.com/office/powerpoint/2010/main" val="35147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6FC5-D2F5-2044-B507-18642C244E1A}"/>
              </a:ext>
            </a:extLst>
          </p:cNvPr>
          <p:cNvSpPr>
            <a:spLocks noGrp="1"/>
          </p:cNvSpPr>
          <p:nvPr>
            <p:ph type="title"/>
          </p:nvPr>
        </p:nvSpPr>
        <p:spPr/>
        <p:txBody>
          <a:bodyPr/>
          <a:lstStyle/>
          <a:p>
            <a:r>
              <a:rPr lang="en-US" dirty="0"/>
              <a:t>What is over-fitting?</a:t>
            </a:r>
          </a:p>
        </p:txBody>
      </p:sp>
      <p:sp>
        <p:nvSpPr>
          <p:cNvPr id="3" name="Content Placeholder 2">
            <a:extLst>
              <a:ext uri="{FF2B5EF4-FFF2-40B4-BE49-F238E27FC236}">
                <a16:creationId xmlns:a16="http://schemas.microsoft.com/office/drawing/2014/main" id="{8088F020-2F0D-0E40-8D75-E3B6D8B1AEA0}"/>
              </a:ext>
            </a:extLst>
          </p:cNvPr>
          <p:cNvSpPr>
            <a:spLocks noGrp="1"/>
          </p:cNvSpPr>
          <p:nvPr>
            <p:ph idx="1"/>
          </p:nvPr>
        </p:nvSpPr>
        <p:spPr/>
        <p:txBody>
          <a:bodyPr/>
          <a:lstStyle/>
          <a:p>
            <a:r>
              <a:rPr lang="en-US" dirty="0"/>
              <a:t>Overfitting refers to a model that models the training data too well.</a:t>
            </a:r>
          </a:p>
          <a:p>
            <a:r>
              <a:rPr lang="en-US" dirty="0"/>
              <a:t>Overfitting happens when a model learns the detail and noise in the training data to the extent that it negatively impacts the performance of the model on new data. </a:t>
            </a:r>
          </a:p>
        </p:txBody>
      </p:sp>
    </p:spTree>
    <p:extLst>
      <p:ext uri="{BB962C8B-B14F-4D97-AF65-F5344CB8AC3E}">
        <p14:creationId xmlns:p14="http://schemas.microsoft.com/office/powerpoint/2010/main" val="325200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CFF8-427B-A94E-B623-E83BC36224C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FB49571-B3D0-5B47-9779-D797F8BAF306}"/>
              </a:ext>
            </a:extLst>
          </p:cNvPr>
          <p:cNvPicPr>
            <a:picLocks noGrp="1" noChangeAspect="1"/>
          </p:cNvPicPr>
          <p:nvPr>
            <p:ph idx="1"/>
          </p:nvPr>
        </p:nvPicPr>
        <p:blipFill>
          <a:blip r:embed="rId2"/>
          <a:stretch>
            <a:fillRect/>
          </a:stretch>
        </p:blipFill>
        <p:spPr>
          <a:xfrm>
            <a:off x="1129999" y="1091522"/>
            <a:ext cx="5067601" cy="4674955"/>
          </a:xfrm>
        </p:spPr>
      </p:pic>
      <p:sp>
        <p:nvSpPr>
          <p:cNvPr id="6" name="TextBox 5">
            <a:extLst>
              <a:ext uri="{FF2B5EF4-FFF2-40B4-BE49-F238E27FC236}">
                <a16:creationId xmlns:a16="http://schemas.microsoft.com/office/drawing/2014/main" id="{1FFCDC93-8D09-7A47-A270-68C2528F744B}"/>
              </a:ext>
            </a:extLst>
          </p:cNvPr>
          <p:cNvSpPr txBox="1"/>
          <p:nvPr/>
        </p:nvSpPr>
        <p:spPr>
          <a:xfrm>
            <a:off x="6794725" y="2454454"/>
            <a:ext cx="4252686" cy="2677656"/>
          </a:xfrm>
          <a:prstGeom prst="rect">
            <a:avLst/>
          </a:prstGeom>
          <a:noFill/>
        </p:spPr>
        <p:txBody>
          <a:bodyPr wrap="square" rtlCol="0">
            <a:spAutoFit/>
          </a:bodyPr>
          <a:lstStyle/>
          <a:p>
            <a:r>
              <a:rPr lang="en-US" sz="2400" dirty="0"/>
              <a:t>You can also use the following technique to combat class imbalance:</a:t>
            </a:r>
          </a:p>
          <a:p>
            <a:endParaRPr lang="en-US" sz="2400" dirty="0"/>
          </a:p>
          <a:p>
            <a:pPr marL="285750" indent="-285750">
              <a:buFont typeface="Arial" panose="020B0604020202020204" pitchFamily="34" charset="0"/>
              <a:buChar char="•"/>
            </a:pPr>
            <a:r>
              <a:rPr lang="en-US" sz="2400" dirty="0"/>
              <a:t>Random Over Sampler </a:t>
            </a:r>
          </a:p>
          <a:p>
            <a:pPr marL="285750" indent="-285750">
              <a:buFont typeface="Arial" panose="020B0604020202020204" pitchFamily="34" charset="0"/>
              <a:buChar char="•"/>
            </a:pPr>
            <a:r>
              <a:rPr lang="en-US" sz="2400" dirty="0"/>
              <a:t>Random Under Sampler</a:t>
            </a:r>
          </a:p>
          <a:p>
            <a:pPr marL="285750" indent="-285750">
              <a:buFont typeface="Arial" panose="020B0604020202020204" pitchFamily="34" charset="0"/>
              <a:buChar char="•"/>
            </a:pPr>
            <a:r>
              <a:rPr lang="en-US" sz="2400" dirty="0"/>
              <a:t>SMOTE</a:t>
            </a:r>
          </a:p>
        </p:txBody>
      </p:sp>
    </p:spTree>
    <p:extLst>
      <p:ext uri="{BB962C8B-B14F-4D97-AF65-F5344CB8AC3E}">
        <p14:creationId xmlns:p14="http://schemas.microsoft.com/office/powerpoint/2010/main" val="286347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025C-9375-C045-8D13-93146F884AE1}"/>
              </a:ext>
            </a:extLst>
          </p:cNvPr>
          <p:cNvSpPr>
            <a:spLocks noGrp="1"/>
          </p:cNvSpPr>
          <p:nvPr>
            <p:ph type="title"/>
          </p:nvPr>
        </p:nvSpPr>
        <p:spPr/>
        <p:txBody>
          <a:bodyPr/>
          <a:lstStyle/>
          <a:p>
            <a:r>
              <a:rPr lang="en-US" dirty="0"/>
              <a:t>Split the data</a:t>
            </a:r>
          </a:p>
        </p:txBody>
      </p:sp>
      <p:pic>
        <p:nvPicPr>
          <p:cNvPr id="7" name="Content Placeholder 6">
            <a:extLst>
              <a:ext uri="{FF2B5EF4-FFF2-40B4-BE49-F238E27FC236}">
                <a16:creationId xmlns:a16="http://schemas.microsoft.com/office/drawing/2014/main" id="{EBB35C73-664D-9446-8017-A1ABCA3E9478}"/>
              </a:ext>
            </a:extLst>
          </p:cNvPr>
          <p:cNvPicPr>
            <a:picLocks noGrp="1" noChangeAspect="1"/>
          </p:cNvPicPr>
          <p:nvPr>
            <p:ph idx="1"/>
          </p:nvPr>
        </p:nvPicPr>
        <p:blipFill>
          <a:blip r:embed="rId2"/>
          <a:stretch>
            <a:fillRect/>
          </a:stretch>
        </p:blipFill>
        <p:spPr>
          <a:xfrm>
            <a:off x="1141413" y="2808403"/>
            <a:ext cx="9906000" cy="2133600"/>
          </a:xfrm>
        </p:spPr>
      </p:pic>
    </p:spTree>
    <p:extLst>
      <p:ext uri="{BB962C8B-B14F-4D97-AF65-F5344CB8AC3E}">
        <p14:creationId xmlns:p14="http://schemas.microsoft.com/office/powerpoint/2010/main" val="1496217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C99FA-AF11-C34E-BA3A-1B2E892CE95C}"/>
              </a:ext>
            </a:extLst>
          </p:cNvPr>
          <p:cNvSpPr>
            <a:spLocks noGrp="1"/>
          </p:cNvSpPr>
          <p:nvPr>
            <p:ph type="title"/>
          </p:nvPr>
        </p:nvSpPr>
        <p:spPr/>
        <p:txBody>
          <a:bodyPr/>
          <a:lstStyle/>
          <a:p>
            <a:r>
              <a:rPr lang="en-US" dirty="0"/>
              <a:t>Different Models</a:t>
            </a:r>
          </a:p>
        </p:txBody>
      </p:sp>
    </p:spTree>
    <p:extLst>
      <p:ext uri="{BB962C8B-B14F-4D97-AF65-F5344CB8AC3E}">
        <p14:creationId xmlns:p14="http://schemas.microsoft.com/office/powerpoint/2010/main" val="3154356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9B0C-93C8-7E40-ABCF-BFF3674DBB3E}"/>
              </a:ext>
            </a:extLst>
          </p:cNvPr>
          <p:cNvSpPr>
            <a:spLocks noGrp="1"/>
          </p:cNvSpPr>
          <p:nvPr>
            <p:ph type="title"/>
          </p:nvPr>
        </p:nvSpPr>
        <p:spPr/>
        <p:txBody>
          <a:bodyPr/>
          <a:lstStyle/>
          <a:p>
            <a:r>
              <a:rPr lang="en-US" dirty="0"/>
              <a:t>What is fraud?	</a:t>
            </a:r>
          </a:p>
        </p:txBody>
      </p:sp>
      <p:sp>
        <p:nvSpPr>
          <p:cNvPr id="3" name="Content Placeholder 2">
            <a:extLst>
              <a:ext uri="{FF2B5EF4-FFF2-40B4-BE49-F238E27FC236}">
                <a16:creationId xmlns:a16="http://schemas.microsoft.com/office/drawing/2014/main" id="{5C2FCDD8-C988-BB41-9095-70ACEC619696}"/>
              </a:ext>
            </a:extLst>
          </p:cNvPr>
          <p:cNvSpPr>
            <a:spLocks noGrp="1"/>
          </p:cNvSpPr>
          <p:nvPr>
            <p:ph idx="1"/>
          </p:nvPr>
        </p:nvSpPr>
        <p:spPr/>
        <p:txBody>
          <a:bodyPr/>
          <a:lstStyle/>
          <a:p>
            <a:r>
              <a:rPr lang="en-US" dirty="0"/>
              <a:t>According to Oxford, Fraud a person or thing intended to deceive others, typically by unjustifiably claiming or being credited with accomplishments or qualities.</a:t>
            </a:r>
          </a:p>
        </p:txBody>
      </p:sp>
    </p:spTree>
    <p:extLst>
      <p:ext uri="{BB962C8B-B14F-4D97-AF65-F5344CB8AC3E}">
        <p14:creationId xmlns:p14="http://schemas.microsoft.com/office/powerpoint/2010/main" val="185126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098DAD-89C0-0E46-928E-2ED4611CF312}"/>
              </a:ext>
            </a:extLst>
          </p:cNvPr>
          <p:cNvSpPr>
            <a:spLocks noGrp="1"/>
          </p:cNvSpPr>
          <p:nvPr>
            <p:ph idx="1"/>
          </p:nvPr>
        </p:nvSpPr>
        <p:spPr>
          <a:xfrm>
            <a:off x="1143000" y="642143"/>
            <a:ext cx="9905999" cy="3541714"/>
          </a:xfrm>
        </p:spPr>
        <p:txBody>
          <a:bodyPr/>
          <a:lstStyle/>
          <a:p>
            <a:pPr marL="0" indent="0" algn="ctr">
              <a:buNone/>
            </a:pPr>
            <a:r>
              <a:rPr lang="en-US" dirty="0"/>
              <a:t>Our target data, </a:t>
            </a:r>
            <a:r>
              <a:rPr lang="en-US" dirty="0" err="1"/>
              <a:t>IsFraud</a:t>
            </a:r>
            <a:r>
              <a:rPr lang="en-US" dirty="0"/>
              <a:t>, has a value of 0 or 1.</a:t>
            </a:r>
          </a:p>
        </p:txBody>
      </p:sp>
      <p:sp>
        <p:nvSpPr>
          <p:cNvPr id="4" name="TextBox 3">
            <a:extLst>
              <a:ext uri="{FF2B5EF4-FFF2-40B4-BE49-F238E27FC236}">
                <a16:creationId xmlns:a16="http://schemas.microsoft.com/office/drawing/2014/main" id="{C63C3763-43C3-7B42-9500-A3B54C366793}"/>
              </a:ext>
            </a:extLst>
          </p:cNvPr>
          <p:cNvSpPr txBox="1"/>
          <p:nvPr/>
        </p:nvSpPr>
        <p:spPr>
          <a:xfrm>
            <a:off x="3455307" y="1828225"/>
            <a:ext cx="5529942" cy="584775"/>
          </a:xfrm>
          <a:prstGeom prst="rect">
            <a:avLst/>
          </a:prstGeom>
          <a:noFill/>
        </p:spPr>
        <p:txBody>
          <a:bodyPr wrap="square" rtlCol="0">
            <a:spAutoFit/>
          </a:bodyPr>
          <a:lstStyle/>
          <a:p>
            <a:r>
              <a:rPr lang="en-US" sz="3200" dirty="0"/>
              <a:t>LOGISTIC REGRESSION MODEL</a:t>
            </a:r>
          </a:p>
        </p:txBody>
      </p:sp>
      <p:pic>
        <p:nvPicPr>
          <p:cNvPr id="6" name="Picture 5">
            <a:extLst>
              <a:ext uri="{FF2B5EF4-FFF2-40B4-BE49-F238E27FC236}">
                <a16:creationId xmlns:a16="http://schemas.microsoft.com/office/drawing/2014/main" id="{F9CC0A02-EF1A-DD4C-8566-436FFC56396C}"/>
              </a:ext>
            </a:extLst>
          </p:cNvPr>
          <p:cNvPicPr>
            <a:picLocks noChangeAspect="1"/>
          </p:cNvPicPr>
          <p:nvPr/>
        </p:nvPicPr>
        <p:blipFill>
          <a:blip r:embed="rId2"/>
          <a:stretch>
            <a:fillRect/>
          </a:stretch>
        </p:blipFill>
        <p:spPr>
          <a:xfrm>
            <a:off x="3206749" y="2829379"/>
            <a:ext cx="5778500" cy="2273300"/>
          </a:xfrm>
          <a:prstGeom prst="rect">
            <a:avLst/>
          </a:prstGeom>
        </p:spPr>
      </p:pic>
    </p:spTree>
    <p:extLst>
      <p:ext uri="{BB962C8B-B14F-4D97-AF65-F5344CB8AC3E}">
        <p14:creationId xmlns:p14="http://schemas.microsoft.com/office/powerpoint/2010/main" val="17458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DEC038-1F8B-2C4B-ADA7-0982E62D942A}"/>
              </a:ext>
            </a:extLst>
          </p:cNvPr>
          <p:cNvSpPr txBox="1"/>
          <p:nvPr/>
        </p:nvSpPr>
        <p:spPr>
          <a:xfrm>
            <a:off x="3977822" y="774412"/>
            <a:ext cx="5529942" cy="584775"/>
          </a:xfrm>
          <a:prstGeom prst="rect">
            <a:avLst/>
          </a:prstGeom>
          <a:noFill/>
        </p:spPr>
        <p:txBody>
          <a:bodyPr wrap="square" rtlCol="0">
            <a:spAutoFit/>
          </a:bodyPr>
          <a:lstStyle/>
          <a:p>
            <a:r>
              <a:rPr lang="en-US" sz="3200" dirty="0"/>
              <a:t>DECISION TREE MODEL</a:t>
            </a:r>
          </a:p>
        </p:txBody>
      </p:sp>
      <p:pic>
        <p:nvPicPr>
          <p:cNvPr id="9" name="Content Placeholder 8">
            <a:extLst>
              <a:ext uri="{FF2B5EF4-FFF2-40B4-BE49-F238E27FC236}">
                <a16:creationId xmlns:a16="http://schemas.microsoft.com/office/drawing/2014/main" id="{30C4A19F-8D5D-C64D-9BDA-C4ABFA17BB1C}"/>
              </a:ext>
            </a:extLst>
          </p:cNvPr>
          <p:cNvPicPr>
            <a:picLocks noGrp="1" noChangeAspect="1"/>
          </p:cNvPicPr>
          <p:nvPr>
            <p:ph idx="1"/>
          </p:nvPr>
        </p:nvPicPr>
        <p:blipFill>
          <a:blip r:embed="rId2"/>
          <a:stretch>
            <a:fillRect/>
          </a:stretch>
        </p:blipFill>
        <p:spPr>
          <a:xfrm>
            <a:off x="2038350" y="1359187"/>
            <a:ext cx="8115300" cy="3505200"/>
          </a:xfrm>
        </p:spPr>
      </p:pic>
      <p:pic>
        <p:nvPicPr>
          <p:cNvPr id="11" name="Picture 10">
            <a:extLst>
              <a:ext uri="{FF2B5EF4-FFF2-40B4-BE49-F238E27FC236}">
                <a16:creationId xmlns:a16="http://schemas.microsoft.com/office/drawing/2014/main" id="{F1D73B36-43A1-6948-96FB-2B728BE5398B}"/>
              </a:ext>
            </a:extLst>
          </p:cNvPr>
          <p:cNvPicPr>
            <a:picLocks noChangeAspect="1"/>
          </p:cNvPicPr>
          <p:nvPr/>
        </p:nvPicPr>
        <p:blipFill>
          <a:blip r:embed="rId3"/>
          <a:stretch>
            <a:fillRect/>
          </a:stretch>
        </p:blipFill>
        <p:spPr>
          <a:xfrm>
            <a:off x="3670300" y="5227864"/>
            <a:ext cx="4851400" cy="1104900"/>
          </a:xfrm>
          <a:prstGeom prst="rect">
            <a:avLst/>
          </a:prstGeom>
        </p:spPr>
      </p:pic>
    </p:spTree>
    <p:extLst>
      <p:ext uri="{BB962C8B-B14F-4D97-AF65-F5344CB8AC3E}">
        <p14:creationId xmlns:p14="http://schemas.microsoft.com/office/powerpoint/2010/main" val="174862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EE22-4822-6347-BE76-F5EC9470A863}"/>
              </a:ext>
            </a:extLst>
          </p:cNvPr>
          <p:cNvSpPr>
            <a:spLocks noGrp="1"/>
          </p:cNvSpPr>
          <p:nvPr>
            <p:ph type="title"/>
          </p:nvPr>
        </p:nvSpPr>
        <p:spPr/>
        <p:txBody>
          <a:bodyPr/>
          <a:lstStyle/>
          <a:p>
            <a:r>
              <a:rPr lang="en-US" dirty="0"/>
              <a:t>Is that the best you can do?</a:t>
            </a:r>
          </a:p>
        </p:txBody>
      </p:sp>
      <p:pic>
        <p:nvPicPr>
          <p:cNvPr id="5" name="Content Placeholder 4">
            <a:extLst>
              <a:ext uri="{FF2B5EF4-FFF2-40B4-BE49-F238E27FC236}">
                <a16:creationId xmlns:a16="http://schemas.microsoft.com/office/drawing/2014/main" id="{65A999FB-6477-804C-945D-A247DD98A84F}"/>
              </a:ext>
            </a:extLst>
          </p:cNvPr>
          <p:cNvPicPr>
            <a:picLocks noGrp="1" noChangeAspect="1"/>
          </p:cNvPicPr>
          <p:nvPr>
            <p:ph idx="1"/>
          </p:nvPr>
        </p:nvPicPr>
        <p:blipFill>
          <a:blip r:embed="rId2"/>
          <a:stretch>
            <a:fillRect/>
          </a:stretch>
        </p:blipFill>
        <p:spPr>
          <a:xfrm>
            <a:off x="1141413" y="1785031"/>
            <a:ext cx="5680104" cy="3541712"/>
          </a:xfrm>
        </p:spPr>
      </p:pic>
      <p:pic>
        <p:nvPicPr>
          <p:cNvPr id="7" name="Picture 6">
            <a:extLst>
              <a:ext uri="{FF2B5EF4-FFF2-40B4-BE49-F238E27FC236}">
                <a16:creationId xmlns:a16="http://schemas.microsoft.com/office/drawing/2014/main" id="{AFD48246-D2B5-2E46-92D2-0B0D7E859503}"/>
              </a:ext>
            </a:extLst>
          </p:cNvPr>
          <p:cNvPicPr>
            <a:picLocks noChangeAspect="1"/>
          </p:cNvPicPr>
          <p:nvPr/>
        </p:nvPicPr>
        <p:blipFill>
          <a:blip r:embed="rId3"/>
          <a:stretch>
            <a:fillRect/>
          </a:stretch>
        </p:blipFill>
        <p:spPr>
          <a:xfrm>
            <a:off x="8125279" y="1828461"/>
            <a:ext cx="2095500" cy="609600"/>
          </a:xfrm>
          <a:prstGeom prst="rect">
            <a:avLst/>
          </a:prstGeom>
        </p:spPr>
      </p:pic>
      <p:pic>
        <p:nvPicPr>
          <p:cNvPr id="9" name="Picture 8">
            <a:extLst>
              <a:ext uri="{FF2B5EF4-FFF2-40B4-BE49-F238E27FC236}">
                <a16:creationId xmlns:a16="http://schemas.microsoft.com/office/drawing/2014/main" id="{45FECBE7-6639-C64A-95C1-2C4A67A9E4D8}"/>
              </a:ext>
            </a:extLst>
          </p:cNvPr>
          <p:cNvPicPr>
            <a:picLocks noChangeAspect="1"/>
          </p:cNvPicPr>
          <p:nvPr/>
        </p:nvPicPr>
        <p:blipFill>
          <a:blip r:embed="rId4"/>
          <a:stretch>
            <a:fillRect/>
          </a:stretch>
        </p:blipFill>
        <p:spPr>
          <a:xfrm>
            <a:off x="5515428" y="2845140"/>
            <a:ext cx="5892800" cy="3149600"/>
          </a:xfrm>
          <a:prstGeom prst="rect">
            <a:avLst/>
          </a:prstGeom>
        </p:spPr>
      </p:pic>
    </p:spTree>
    <p:extLst>
      <p:ext uri="{BB962C8B-B14F-4D97-AF65-F5344CB8AC3E}">
        <p14:creationId xmlns:p14="http://schemas.microsoft.com/office/powerpoint/2010/main" val="8979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45579F2-16AE-0742-9A7E-99429812D3F2}"/>
              </a:ext>
            </a:extLst>
          </p:cNvPr>
          <p:cNvPicPr>
            <a:picLocks noGrp="1" noChangeAspect="1"/>
          </p:cNvPicPr>
          <p:nvPr>
            <p:ph idx="1"/>
          </p:nvPr>
        </p:nvPicPr>
        <p:blipFill>
          <a:blip r:embed="rId2"/>
          <a:stretch>
            <a:fillRect/>
          </a:stretch>
        </p:blipFill>
        <p:spPr>
          <a:xfrm>
            <a:off x="1871660" y="1610973"/>
            <a:ext cx="8445500" cy="2641600"/>
          </a:xfrm>
        </p:spPr>
      </p:pic>
      <p:sp>
        <p:nvSpPr>
          <p:cNvPr id="4" name="TextBox 3">
            <a:extLst>
              <a:ext uri="{FF2B5EF4-FFF2-40B4-BE49-F238E27FC236}">
                <a16:creationId xmlns:a16="http://schemas.microsoft.com/office/drawing/2014/main" id="{23363A3C-773D-3A42-9510-DCE7F708F950}"/>
              </a:ext>
            </a:extLst>
          </p:cNvPr>
          <p:cNvSpPr txBox="1"/>
          <p:nvPr/>
        </p:nvSpPr>
        <p:spPr>
          <a:xfrm>
            <a:off x="3852407" y="774411"/>
            <a:ext cx="4484007" cy="584775"/>
          </a:xfrm>
          <a:prstGeom prst="rect">
            <a:avLst/>
          </a:prstGeom>
          <a:noFill/>
        </p:spPr>
        <p:txBody>
          <a:bodyPr wrap="square" rtlCol="0">
            <a:spAutoFit/>
          </a:bodyPr>
          <a:lstStyle/>
          <a:p>
            <a:r>
              <a:rPr lang="en-US" sz="3200" dirty="0"/>
              <a:t>RANDOM FOREST MODEL</a:t>
            </a:r>
          </a:p>
        </p:txBody>
      </p:sp>
      <p:pic>
        <p:nvPicPr>
          <p:cNvPr id="8" name="Picture 7">
            <a:extLst>
              <a:ext uri="{FF2B5EF4-FFF2-40B4-BE49-F238E27FC236}">
                <a16:creationId xmlns:a16="http://schemas.microsoft.com/office/drawing/2014/main" id="{8B31495B-4ACC-5748-9238-73EDE7001B67}"/>
              </a:ext>
            </a:extLst>
          </p:cNvPr>
          <p:cNvPicPr>
            <a:picLocks noChangeAspect="1"/>
          </p:cNvPicPr>
          <p:nvPr/>
        </p:nvPicPr>
        <p:blipFill>
          <a:blip r:embed="rId3"/>
          <a:stretch>
            <a:fillRect/>
          </a:stretch>
        </p:blipFill>
        <p:spPr>
          <a:xfrm>
            <a:off x="4189410" y="4681877"/>
            <a:ext cx="3810000" cy="1130300"/>
          </a:xfrm>
          <a:prstGeom prst="rect">
            <a:avLst/>
          </a:prstGeom>
        </p:spPr>
      </p:pic>
    </p:spTree>
    <p:extLst>
      <p:ext uri="{BB962C8B-B14F-4D97-AF65-F5344CB8AC3E}">
        <p14:creationId xmlns:p14="http://schemas.microsoft.com/office/powerpoint/2010/main" val="268362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A41C-2559-0047-9A5A-77CB8A22167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87EA6B1-47F0-3D4F-8250-40B14C42C2BA}"/>
              </a:ext>
            </a:extLst>
          </p:cNvPr>
          <p:cNvPicPr>
            <a:picLocks noGrp="1" noChangeAspect="1"/>
          </p:cNvPicPr>
          <p:nvPr>
            <p:ph idx="1"/>
          </p:nvPr>
        </p:nvPicPr>
        <p:blipFill>
          <a:blip r:embed="rId2"/>
          <a:stretch>
            <a:fillRect/>
          </a:stretch>
        </p:blipFill>
        <p:spPr>
          <a:xfrm>
            <a:off x="490048" y="326232"/>
            <a:ext cx="6888373" cy="5913250"/>
          </a:xfrm>
        </p:spPr>
      </p:pic>
      <p:pic>
        <p:nvPicPr>
          <p:cNvPr id="7" name="Picture 6">
            <a:extLst>
              <a:ext uri="{FF2B5EF4-FFF2-40B4-BE49-F238E27FC236}">
                <a16:creationId xmlns:a16="http://schemas.microsoft.com/office/drawing/2014/main" id="{1A6227E3-DC55-014A-8372-1519BF3244C1}"/>
              </a:ext>
            </a:extLst>
          </p:cNvPr>
          <p:cNvPicPr>
            <a:picLocks noChangeAspect="1"/>
          </p:cNvPicPr>
          <p:nvPr/>
        </p:nvPicPr>
        <p:blipFill>
          <a:blip r:embed="rId3"/>
          <a:stretch>
            <a:fillRect/>
          </a:stretch>
        </p:blipFill>
        <p:spPr>
          <a:xfrm>
            <a:off x="6931479" y="1357803"/>
            <a:ext cx="4889500" cy="4572000"/>
          </a:xfrm>
          <a:prstGeom prst="rect">
            <a:avLst/>
          </a:prstGeom>
        </p:spPr>
      </p:pic>
    </p:spTree>
    <p:extLst>
      <p:ext uri="{BB962C8B-B14F-4D97-AF65-F5344CB8AC3E}">
        <p14:creationId xmlns:p14="http://schemas.microsoft.com/office/powerpoint/2010/main" val="24233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BED2-63AE-6847-B94F-8EB45B4FE34F}"/>
              </a:ext>
            </a:extLst>
          </p:cNvPr>
          <p:cNvSpPr>
            <a:spLocks noGrp="1"/>
          </p:cNvSpPr>
          <p:nvPr>
            <p:ph type="title"/>
          </p:nvPr>
        </p:nvSpPr>
        <p:spPr/>
        <p:txBody>
          <a:bodyPr/>
          <a:lstStyle/>
          <a:p>
            <a:r>
              <a:rPr lang="en-US" dirty="0"/>
              <a:t>In summary</a:t>
            </a:r>
          </a:p>
        </p:txBody>
      </p:sp>
      <p:sp>
        <p:nvSpPr>
          <p:cNvPr id="3" name="Text Placeholder 2">
            <a:extLst>
              <a:ext uri="{FF2B5EF4-FFF2-40B4-BE49-F238E27FC236}">
                <a16:creationId xmlns:a16="http://schemas.microsoft.com/office/drawing/2014/main" id="{113B348E-F6EB-004E-A29E-422F4F7DEC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178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2420E-E75D-EE45-BB8D-6AE4E5EBF708}"/>
              </a:ext>
            </a:extLst>
          </p:cNvPr>
          <p:cNvSpPr>
            <a:spLocks noGrp="1"/>
          </p:cNvSpPr>
          <p:nvPr>
            <p:ph idx="1"/>
          </p:nvPr>
        </p:nvSpPr>
        <p:spPr>
          <a:xfrm>
            <a:off x="1143000" y="1973943"/>
            <a:ext cx="9905999" cy="2659743"/>
          </a:xfrm>
        </p:spPr>
        <p:txBody>
          <a:bodyPr/>
          <a:lstStyle/>
          <a:p>
            <a:r>
              <a:rPr lang="en-US" dirty="0"/>
              <a:t>When you think it’s clean enough. Think again</a:t>
            </a:r>
          </a:p>
          <a:p>
            <a:r>
              <a:rPr lang="en-US" dirty="0"/>
              <a:t>If the first model didn’t work, try another one</a:t>
            </a:r>
          </a:p>
          <a:p>
            <a:r>
              <a:rPr lang="en-US" dirty="0"/>
              <a:t>Play around with the model’s parameters</a:t>
            </a:r>
          </a:p>
          <a:p>
            <a:r>
              <a:rPr lang="en-US" dirty="0"/>
              <a:t>Do you have an overfitting issue?</a:t>
            </a:r>
          </a:p>
          <a:p>
            <a:endParaRPr lang="en-US" dirty="0"/>
          </a:p>
        </p:txBody>
      </p:sp>
    </p:spTree>
    <p:extLst>
      <p:ext uri="{BB962C8B-B14F-4D97-AF65-F5344CB8AC3E}">
        <p14:creationId xmlns:p14="http://schemas.microsoft.com/office/powerpoint/2010/main" val="35384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62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BCDC-39F5-594E-BD0F-884980691F34}"/>
              </a:ext>
            </a:extLst>
          </p:cNvPr>
          <p:cNvSpPr>
            <a:spLocks noGrp="1"/>
          </p:cNvSpPr>
          <p:nvPr>
            <p:ph type="title"/>
          </p:nvPr>
        </p:nvSpPr>
        <p:spPr/>
        <p:txBody>
          <a:bodyPr/>
          <a:lstStyle/>
          <a:p>
            <a:r>
              <a:rPr lang="en-US" dirty="0"/>
              <a:t>What is fraud detection?</a:t>
            </a:r>
          </a:p>
        </p:txBody>
      </p:sp>
      <p:sp>
        <p:nvSpPr>
          <p:cNvPr id="3" name="Content Placeholder 2">
            <a:extLst>
              <a:ext uri="{FF2B5EF4-FFF2-40B4-BE49-F238E27FC236}">
                <a16:creationId xmlns:a16="http://schemas.microsoft.com/office/drawing/2014/main" id="{532B888B-8020-3948-8DC2-F169A7097E13}"/>
              </a:ext>
            </a:extLst>
          </p:cNvPr>
          <p:cNvSpPr>
            <a:spLocks noGrp="1"/>
          </p:cNvSpPr>
          <p:nvPr>
            <p:ph idx="1"/>
          </p:nvPr>
        </p:nvSpPr>
        <p:spPr/>
        <p:txBody>
          <a:bodyPr/>
          <a:lstStyle/>
          <a:p>
            <a:pPr marL="0" indent="0">
              <a:buNone/>
            </a:pPr>
            <a:r>
              <a:rPr lang="en-US" dirty="0"/>
              <a:t>Fraud detection is a set of activities undertaken to prevent money or property from being obtained through false pretenses. Fraud detection is applied to many industries such as banking or insurance. In banking, fraud may include forging checks or using stolen credit cards. Other forms of fraud may involve exaggerating losses or causing an accident with the sole intent for the payout. 				- </a:t>
            </a:r>
            <a:r>
              <a:rPr lang="en-US" i="1" dirty="0"/>
              <a:t>Margaret Rouse</a:t>
            </a:r>
            <a:r>
              <a:rPr lang="en-US" dirty="0"/>
              <a:t>, </a:t>
            </a:r>
            <a:r>
              <a:rPr lang="en-US" u="sng" dirty="0" err="1"/>
              <a:t>seachsecurity.techtarget.com</a:t>
            </a:r>
            <a:endParaRPr lang="en-US" u="sng" dirty="0"/>
          </a:p>
        </p:txBody>
      </p:sp>
    </p:spTree>
    <p:extLst>
      <p:ext uri="{BB962C8B-B14F-4D97-AF65-F5344CB8AC3E}">
        <p14:creationId xmlns:p14="http://schemas.microsoft.com/office/powerpoint/2010/main" val="4460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A88E-1EE9-3C47-8DC1-65ACD947ABC6}"/>
              </a:ext>
            </a:extLst>
          </p:cNvPr>
          <p:cNvSpPr>
            <a:spLocks noGrp="1"/>
          </p:cNvSpPr>
          <p:nvPr>
            <p:ph type="title"/>
          </p:nvPr>
        </p:nvSpPr>
        <p:spPr/>
        <p:txBody>
          <a:bodyPr/>
          <a:lstStyle/>
          <a:p>
            <a:r>
              <a:rPr lang="en-US" dirty="0"/>
              <a:t>background</a:t>
            </a:r>
          </a:p>
        </p:txBody>
      </p:sp>
      <p:pic>
        <p:nvPicPr>
          <p:cNvPr id="6" name="Picture 5">
            <a:extLst>
              <a:ext uri="{FF2B5EF4-FFF2-40B4-BE49-F238E27FC236}">
                <a16:creationId xmlns:a16="http://schemas.microsoft.com/office/drawing/2014/main" id="{4683DB5F-BC82-8F47-A9AC-CCA06B2E2CFA}"/>
              </a:ext>
            </a:extLst>
          </p:cNvPr>
          <p:cNvPicPr>
            <a:picLocks noChangeAspect="1"/>
          </p:cNvPicPr>
          <p:nvPr/>
        </p:nvPicPr>
        <p:blipFill>
          <a:blip r:embed="rId2"/>
          <a:stretch>
            <a:fillRect/>
          </a:stretch>
        </p:blipFill>
        <p:spPr>
          <a:xfrm>
            <a:off x="1943100" y="1908314"/>
            <a:ext cx="3814762" cy="2029562"/>
          </a:xfrm>
          <a:prstGeom prst="rect">
            <a:avLst/>
          </a:prstGeom>
        </p:spPr>
      </p:pic>
      <p:pic>
        <p:nvPicPr>
          <p:cNvPr id="8" name="Picture 7">
            <a:extLst>
              <a:ext uri="{FF2B5EF4-FFF2-40B4-BE49-F238E27FC236}">
                <a16:creationId xmlns:a16="http://schemas.microsoft.com/office/drawing/2014/main" id="{BBACF965-337C-F241-A20E-79E098FCE912}"/>
              </a:ext>
            </a:extLst>
          </p:cNvPr>
          <p:cNvPicPr>
            <a:picLocks noChangeAspect="1"/>
          </p:cNvPicPr>
          <p:nvPr/>
        </p:nvPicPr>
        <p:blipFill>
          <a:blip r:embed="rId3"/>
          <a:stretch>
            <a:fillRect/>
          </a:stretch>
        </p:blipFill>
        <p:spPr>
          <a:xfrm>
            <a:off x="3882233" y="4239871"/>
            <a:ext cx="4246562" cy="2282086"/>
          </a:xfrm>
          <a:prstGeom prst="rect">
            <a:avLst/>
          </a:prstGeom>
        </p:spPr>
      </p:pic>
      <p:pic>
        <p:nvPicPr>
          <p:cNvPr id="10" name="Picture 9">
            <a:extLst>
              <a:ext uri="{FF2B5EF4-FFF2-40B4-BE49-F238E27FC236}">
                <a16:creationId xmlns:a16="http://schemas.microsoft.com/office/drawing/2014/main" id="{35939749-75D6-BB42-A842-561472D07884}"/>
              </a:ext>
            </a:extLst>
          </p:cNvPr>
          <p:cNvPicPr>
            <a:picLocks noChangeAspect="1"/>
          </p:cNvPicPr>
          <p:nvPr/>
        </p:nvPicPr>
        <p:blipFill>
          <a:blip r:embed="rId4"/>
          <a:stretch>
            <a:fillRect/>
          </a:stretch>
        </p:blipFill>
        <p:spPr>
          <a:xfrm>
            <a:off x="6559549" y="1875345"/>
            <a:ext cx="3657600" cy="2095500"/>
          </a:xfrm>
          <a:prstGeom prst="rect">
            <a:avLst/>
          </a:prstGeom>
        </p:spPr>
      </p:pic>
    </p:spTree>
    <p:extLst>
      <p:ext uri="{BB962C8B-B14F-4D97-AF65-F5344CB8AC3E}">
        <p14:creationId xmlns:p14="http://schemas.microsoft.com/office/powerpoint/2010/main" val="47883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FBA6-3862-5843-A507-EC3584A7D7FC}"/>
              </a:ext>
            </a:extLst>
          </p:cNvPr>
          <p:cNvSpPr>
            <a:spLocks noGrp="1"/>
          </p:cNvSpPr>
          <p:nvPr>
            <p:ph type="title"/>
          </p:nvPr>
        </p:nvSpPr>
        <p:spPr/>
        <p:txBody>
          <a:bodyPr/>
          <a:lstStyle/>
          <a:p>
            <a:r>
              <a:rPr lang="en-US" dirty="0"/>
              <a:t>Data discovery</a:t>
            </a:r>
          </a:p>
        </p:txBody>
      </p:sp>
      <p:sp>
        <p:nvSpPr>
          <p:cNvPr id="3" name="Content Placeholder 2">
            <a:extLst>
              <a:ext uri="{FF2B5EF4-FFF2-40B4-BE49-F238E27FC236}">
                <a16:creationId xmlns:a16="http://schemas.microsoft.com/office/drawing/2014/main" id="{5C291618-F1F1-124E-AAC8-6879E83CF865}"/>
              </a:ext>
            </a:extLst>
          </p:cNvPr>
          <p:cNvSpPr>
            <a:spLocks noGrp="1"/>
          </p:cNvSpPr>
          <p:nvPr>
            <p:ph idx="1"/>
          </p:nvPr>
        </p:nvSpPr>
        <p:spPr/>
        <p:txBody>
          <a:bodyPr/>
          <a:lstStyle/>
          <a:p>
            <a:r>
              <a:rPr lang="en-US" dirty="0"/>
              <a:t>Library Imports</a:t>
            </a:r>
          </a:p>
          <a:p>
            <a:r>
              <a:rPr lang="en-US" dirty="0"/>
              <a:t>Read CSV</a:t>
            </a:r>
          </a:p>
          <a:p>
            <a:r>
              <a:rPr lang="en-US" dirty="0"/>
              <a:t>.info()</a:t>
            </a:r>
          </a:p>
          <a:p>
            <a:r>
              <a:rPr lang="en-US" dirty="0"/>
              <a:t>.head()</a:t>
            </a:r>
          </a:p>
        </p:txBody>
      </p:sp>
      <p:pic>
        <p:nvPicPr>
          <p:cNvPr id="5" name="Picture 4">
            <a:extLst>
              <a:ext uri="{FF2B5EF4-FFF2-40B4-BE49-F238E27FC236}">
                <a16:creationId xmlns:a16="http://schemas.microsoft.com/office/drawing/2014/main" id="{8762D43B-84FF-FB49-B103-FB5E731841D9}"/>
              </a:ext>
            </a:extLst>
          </p:cNvPr>
          <p:cNvPicPr>
            <a:picLocks noChangeAspect="1"/>
          </p:cNvPicPr>
          <p:nvPr/>
        </p:nvPicPr>
        <p:blipFill>
          <a:blip r:embed="rId2"/>
          <a:stretch>
            <a:fillRect/>
          </a:stretch>
        </p:blipFill>
        <p:spPr>
          <a:xfrm>
            <a:off x="4694464" y="1899297"/>
            <a:ext cx="6858907" cy="547982"/>
          </a:xfrm>
          <a:prstGeom prst="rect">
            <a:avLst/>
          </a:prstGeom>
        </p:spPr>
      </p:pic>
      <p:pic>
        <p:nvPicPr>
          <p:cNvPr id="7" name="Picture 6">
            <a:extLst>
              <a:ext uri="{FF2B5EF4-FFF2-40B4-BE49-F238E27FC236}">
                <a16:creationId xmlns:a16="http://schemas.microsoft.com/office/drawing/2014/main" id="{73714D74-7381-5245-A71D-7E780AECD594}"/>
              </a:ext>
            </a:extLst>
          </p:cNvPr>
          <p:cNvPicPr>
            <a:picLocks noChangeAspect="1"/>
          </p:cNvPicPr>
          <p:nvPr/>
        </p:nvPicPr>
        <p:blipFill>
          <a:blip r:embed="rId3"/>
          <a:stretch>
            <a:fillRect/>
          </a:stretch>
        </p:blipFill>
        <p:spPr>
          <a:xfrm>
            <a:off x="3892550" y="2658603"/>
            <a:ext cx="3233964" cy="1752119"/>
          </a:xfrm>
          <a:prstGeom prst="rect">
            <a:avLst/>
          </a:prstGeom>
        </p:spPr>
      </p:pic>
      <p:pic>
        <p:nvPicPr>
          <p:cNvPr id="10" name="Picture 9">
            <a:extLst>
              <a:ext uri="{FF2B5EF4-FFF2-40B4-BE49-F238E27FC236}">
                <a16:creationId xmlns:a16="http://schemas.microsoft.com/office/drawing/2014/main" id="{F3301138-77C2-B54A-9028-4C858DA9F847}"/>
              </a:ext>
            </a:extLst>
          </p:cNvPr>
          <p:cNvPicPr>
            <a:picLocks noChangeAspect="1"/>
          </p:cNvPicPr>
          <p:nvPr/>
        </p:nvPicPr>
        <p:blipFill>
          <a:blip r:embed="rId4"/>
          <a:stretch>
            <a:fillRect/>
          </a:stretch>
        </p:blipFill>
        <p:spPr>
          <a:xfrm>
            <a:off x="7685427" y="2789084"/>
            <a:ext cx="3803650" cy="1267883"/>
          </a:xfrm>
          <a:prstGeom prst="rect">
            <a:avLst/>
          </a:prstGeom>
        </p:spPr>
      </p:pic>
      <p:pic>
        <p:nvPicPr>
          <p:cNvPr id="12" name="Picture 11">
            <a:extLst>
              <a:ext uri="{FF2B5EF4-FFF2-40B4-BE49-F238E27FC236}">
                <a16:creationId xmlns:a16="http://schemas.microsoft.com/office/drawing/2014/main" id="{832FB31E-25B1-B949-8D30-6C73E5CE0D30}"/>
              </a:ext>
            </a:extLst>
          </p:cNvPr>
          <p:cNvPicPr>
            <a:picLocks noChangeAspect="1"/>
          </p:cNvPicPr>
          <p:nvPr/>
        </p:nvPicPr>
        <p:blipFill>
          <a:blip r:embed="rId5"/>
          <a:stretch>
            <a:fillRect/>
          </a:stretch>
        </p:blipFill>
        <p:spPr>
          <a:xfrm>
            <a:off x="2565438" y="3945110"/>
            <a:ext cx="4561076" cy="2404368"/>
          </a:xfrm>
          <a:prstGeom prst="rect">
            <a:avLst/>
          </a:prstGeom>
        </p:spPr>
      </p:pic>
      <p:pic>
        <p:nvPicPr>
          <p:cNvPr id="14" name="Picture 13">
            <a:extLst>
              <a:ext uri="{FF2B5EF4-FFF2-40B4-BE49-F238E27FC236}">
                <a16:creationId xmlns:a16="http://schemas.microsoft.com/office/drawing/2014/main" id="{0BE0AAAF-D882-0545-9C1B-BC823755A97F}"/>
              </a:ext>
            </a:extLst>
          </p:cNvPr>
          <p:cNvPicPr>
            <a:picLocks noChangeAspect="1"/>
          </p:cNvPicPr>
          <p:nvPr/>
        </p:nvPicPr>
        <p:blipFill>
          <a:blip r:embed="rId6"/>
          <a:stretch>
            <a:fillRect/>
          </a:stretch>
        </p:blipFill>
        <p:spPr>
          <a:xfrm>
            <a:off x="6756400" y="4407158"/>
            <a:ext cx="5174343" cy="1663182"/>
          </a:xfrm>
          <a:prstGeom prst="rect">
            <a:avLst/>
          </a:prstGeom>
        </p:spPr>
      </p:pic>
    </p:spTree>
    <p:extLst>
      <p:ext uri="{BB962C8B-B14F-4D97-AF65-F5344CB8AC3E}">
        <p14:creationId xmlns:p14="http://schemas.microsoft.com/office/powerpoint/2010/main" val="3641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8062-2D14-754D-BD3F-6C279B6450BC}"/>
              </a:ext>
            </a:extLst>
          </p:cNvPr>
          <p:cNvSpPr>
            <a:spLocks noGrp="1"/>
          </p:cNvSpPr>
          <p:nvPr>
            <p:ph type="title"/>
          </p:nvPr>
        </p:nvSpPr>
        <p:spPr/>
        <p:txBody>
          <a:bodyPr/>
          <a:lstStyle/>
          <a:p>
            <a:r>
              <a:rPr lang="en-US" dirty="0"/>
              <a:t>Cleaning the data</a:t>
            </a:r>
          </a:p>
        </p:txBody>
      </p:sp>
      <p:sp>
        <p:nvSpPr>
          <p:cNvPr id="3" name="Content Placeholder 2">
            <a:extLst>
              <a:ext uri="{FF2B5EF4-FFF2-40B4-BE49-F238E27FC236}">
                <a16:creationId xmlns:a16="http://schemas.microsoft.com/office/drawing/2014/main" id="{BA9E0559-E2B6-2A4D-AEED-80FCCC113A74}"/>
              </a:ext>
            </a:extLst>
          </p:cNvPr>
          <p:cNvSpPr>
            <a:spLocks noGrp="1"/>
          </p:cNvSpPr>
          <p:nvPr>
            <p:ph idx="1"/>
          </p:nvPr>
        </p:nvSpPr>
        <p:spPr/>
        <p:txBody>
          <a:bodyPr/>
          <a:lstStyle/>
          <a:p>
            <a:r>
              <a:rPr lang="en-US" dirty="0"/>
              <a:t>Looking for empty data or NAN or NULL</a:t>
            </a:r>
          </a:p>
          <a:p>
            <a:endParaRPr lang="en-US" dirty="0"/>
          </a:p>
          <a:p>
            <a:r>
              <a:rPr lang="en-US" dirty="0"/>
              <a:t>Dropped columns</a:t>
            </a:r>
          </a:p>
          <a:p>
            <a:endParaRPr lang="en-US" dirty="0"/>
          </a:p>
          <a:p>
            <a:r>
              <a:rPr lang="en-US" dirty="0"/>
              <a:t>Made a copy of </a:t>
            </a:r>
            <a:r>
              <a:rPr lang="en-US" dirty="0" err="1"/>
              <a:t>transaction_df</a:t>
            </a:r>
            <a:endParaRPr lang="en-US" dirty="0"/>
          </a:p>
        </p:txBody>
      </p:sp>
      <p:pic>
        <p:nvPicPr>
          <p:cNvPr id="5" name="Picture 4">
            <a:extLst>
              <a:ext uri="{FF2B5EF4-FFF2-40B4-BE49-F238E27FC236}">
                <a16:creationId xmlns:a16="http://schemas.microsoft.com/office/drawing/2014/main" id="{EB2F9211-87BF-704B-B3D6-4A2049528184}"/>
              </a:ext>
            </a:extLst>
          </p:cNvPr>
          <p:cNvPicPr>
            <a:picLocks noChangeAspect="1"/>
          </p:cNvPicPr>
          <p:nvPr/>
        </p:nvPicPr>
        <p:blipFill>
          <a:blip r:embed="rId2"/>
          <a:stretch>
            <a:fillRect/>
          </a:stretch>
        </p:blipFill>
        <p:spPr>
          <a:xfrm>
            <a:off x="1636711" y="2754088"/>
            <a:ext cx="9410700" cy="533400"/>
          </a:xfrm>
          <a:prstGeom prst="rect">
            <a:avLst/>
          </a:prstGeom>
        </p:spPr>
      </p:pic>
      <p:pic>
        <p:nvPicPr>
          <p:cNvPr id="7" name="Picture 6">
            <a:extLst>
              <a:ext uri="{FF2B5EF4-FFF2-40B4-BE49-F238E27FC236}">
                <a16:creationId xmlns:a16="http://schemas.microsoft.com/office/drawing/2014/main" id="{B1885C7B-0A51-AD45-BC59-AC30DB7FAA7D}"/>
              </a:ext>
            </a:extLst>
          </p:cNvPr>
          <p:cNvPicPr>
            <a:picLocks noChangeAspect="1"/>
          </p:cNvPicPr>
          <p:nvPr/>
        </p:nvPicPr>
        <p:blipFill>
          <a:blip r:embed="rId3"/>
          <a:stretch>
            <a:fillRect/>
          </a:stretch>
        </p:blipFill>
        <p:spPr>
          <a:xfrm>
            <a:off x="1636711" y="3908201"/>
            <a:ext cx="9690100" cy="584200"/>
          </a:xfrm>
          <a:prstGeom prst="rect">
            <a:avLst/>
          </a:prstGeom>
        </p:spPr>
      </p:pic>
    </p:spTree>
    <p:extLst>
      <p:ext uri="{BB962C8B-B14F-4D97-AF65-F5344CB8AC3E}">
        <p14:creationId xmlns:p14="http://schemas.microsoft.com/office/powerpoint/2010/main" val="333794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0730-8B70-554A-B700-5658A1FC6FAF}"/>
              </a:ext>
            </a:extLst>
          </p:cNvPr>
          <p:cNvSpPr>
            <a:spLocks noGrp="1"/>
          </p:cNvSpPr>
          <p:nvPr>
            <p:ph type="title"/>
          </p:nvPr>
        </p:nvSpPr>
        <p:spPr/>
        <p:txBody>
          <a:bodyPr/>
          <a:lstStyle/>
          <a:p>
            <a:r>
              <a:rPr lang="en-US" dirty="0"/>
              <a:t>Is fraud?</a:t>
            </a:r>
          </a:p>
        </p:txBody>
      </p:sp>
      <p:pic>
        <p:nvPicPr>
          <p:cNvPr id="5" name="Content Placeholder 4">
            <a:extLst>
              <a:ext uri="{FF2B5EF4-FFF2-40B4-BE49-F238E27FC236}">
                <a16:creationId xmlns:a16="http://schemas.microsoft.com/office/drawing/2014/main" id="{E36E6399-7760-B846-BB88-45DD32F9CB29}"/>
              </a:ext>
            </a:extLst>
          </p:cNvPr>
          <p:cNvPicPr>
            <a:picLocks noGrp="1" noChangeAspect="1"/>
          </p:cNvPicPr>
          <p:nvPr>
            <p:ph idx="1"/>
          </p:nvPr>
        </p:nvPicPr>
        <p:blipFill>
          <a:blip r:embed="rId2"/>
          <a:stretch>
            <a:fillRect/>
          </a:stretch>
        </p:blipFill>
        <p:spPr>
          <a:xfrm>
            <a:off x="1745948" y="2060689"/>
            <a:ext cx="5910186" cy="3541712"/>
          </a:xfrm>
        </p:spPr>
      </p:pic>
      <p:sp>
        <p:nvSpPr>
          <p:cNvPr id="6" name="TextBox 5">
            <a:extLst>
              <a:ext uri="{FF2B5EF4-FFF2-40B4-BE49-F238E27FC236}">
                <a16:creationId xmlns:a16="http://schemas.microsoft.com/office/drawing/2014/main" id="{9774E2A0-D783-B047-8AAD-0EEFA18C8385}"/>
              </a:ext>
            </a:extLst>
          </p:cNvPr>
          <p:cNvSpPr txBox="1"/>
          <p:nvPr/>
        </p:nvSpPr>
        <p:spPr>
          <a:xfrm>
            <a:off x="8109251" y="2931886"/>
            <a:ext cx="2763988" cy="1200329"/>
          </a:xfrm>
          <a:prstGeom prst="rect">
            <a:avLst/>
          </a:prstGeom>
          <a:noFill/>
        </p:spPr>
        <p:txBody>
          <a:bodyPr wrap="square" rtlCol="0">
            <a:spAutoFit/>
          </a:bodyPr>
          <a:lstStyle/>
          <a:p>
            <a:r>
              <a:rPr lang="en-US" dirty="0"/>
              <a:t>From our pie chart and bar graph, we have more sample of legit transactions than fraud data.</a:t>
            </a:r>
          </a:p>
        </p:txBody>
      </p:sp>
    </p:spTree>
    <p:extLst>
      <p:ext uri="{BB962C8B-B14F-4D97-AF65-F5344CB8AC3E}">
        <p14:creationId xmlns:p14="http://schemas.microsoft.com/office/powerpoint/2010/main" val="414218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4880-E40B-0B4D-AAFB-AD79407119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89D8B82-2608-FE48-87F8-BBA52EEB089B}"/>
              </a:ext>
            </a:extLst>
          </p:cNvPr>
          <p:cNvPicPr>
            <a:picLocks noGrp="1" noChangeAspect="1"/>
          </p:cNvPicPr>
          <p:nvPr>
            <p:ph idx="1"/>
          </p:nvPr>
        </p:nvPicPr>
        <p:blipFill>
          <a:blip r:embed="rId2"/>
          <a:stretch>
            <a:fillRect/>
          </a:stretch>
        </p:blipFill>
        <p:spPr>
          <a:xfrm>
            <a:off x="3329195" y="783545"/>
            <a:ext cx="5530433" cy="3541712"/>
          </a:xfrm>
        </p:spPr>
      </p:pic>
      <p:sp>
        <p:nvSpPr>
          <p:cNvPr id="6" name="TextBox 5">
            <a:extLst>
              <a:ext uri="{FF2B5EF4-FFF2-40B4-BE49-F238E27FC236}">
                <a16:creationId xmlns:a16="http://schemas.microsoft.com/office/drawing/2014/main" id="{00BA38DB-82A1-AF4F-8D62-F8C83134133F}"/>
              </a:ext>
            </a:extLst>
          </p:cNvPr>
          <p:cNvSpPr txBox="1"/>
          <p:nvPr/>
        </p:nvSpPr>
        <p:spPr>
          <a:xfrm>
            <a:off x="1828800" y="4992914"/>
            <a:ext cx="9218611" cy="1477328"/>
          </a:xfrm>
          <a:prstGeom prst="rect">
            <a:avLst/>
          </a:prstGeom>
          <a:noFill/>
        </p:spPr>
        <p:txBody>
          <a:bodyPr wrap="square" rtlCol="0">
            <a:spAutoFit/>
          </a:bodyPr>
          <a:lstStyle/>
          <a:p>
            <a:r>
              <a:rPr lang="en-US" dirty="0"/>
              <a:t>We have almost equal amount of fraudulent data coming from the mobile and desktop side. Criminals do not have a preferred method in committing a crime.</a:t>
            </a:r>
          </a:p>
          <a:p>
            <a:endParaRPr lang="en-US" dirty="0"/>
          </a:p>
          <a:p>
            <a:r>
              <a:rPr lang="en-US" dirty="0"/>
              <a:t>We will now check the correlation between all the data the we have.</a:t>
            </a:r>
          </a:p>
          <a:p>
            <a:endParaRPr lang="en-US" dirty="0"/>
          </a:p>
        </p:txBody>
      </p:sp>
    </p:spTree>
    <p:extLst>
      <p:ext uri="{BB962C8B-B14F-4D97-AF65-F5344CB8AC3E}">
        <p14:creationId xmlns:p14="http://schemas.microsoft.com/office/powerpoint/2010/main" val="249242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025A-1F69-5345-9BC4-D790C6D10D0C}"/>
              </a:ext>
            </a:extLst>
          </p:cNvPr>
          <p:cNvSpPr>
            <a:spLocks noGrp="1"/>
          </p:cNvSpPr>
          <p:nvPr>
            <p:ph type="title"/>
          </p:nvPr>
        </p:nvSpPr>
        <p:spPr/>
        <p:txBody>
          <a:bodyPr/>
          <a:lstStyle/>
          <a:p>
            <a:r>
              <a:rPr lang="en-US" dirty="0"/>
              <a:t>correlation</a:t>
            </a:r>
          </a:p>
        </p:txBody>
      </p:sp>
      <p:pic>
        <p:nvPicPr>
          <p:cNvPr id="5" name="Content Placeholder 4">
            <a:extLst>
              <a:ext uri="{FF2B5EF4-FFF2-40B4-BE49-F238E27FC236}">
                <a16:creationId xmlns:a16="http://schemas.microsoft.com/office/drawing/2014/main" id="{5F5C0F53-8895-094A-9968-90020583CB08}"/>
              </a:ext>
            </a:extLst>
          </p:cNvPr>
          <p:cNvPicPr>
            <a:picLocks noGrp="1" noChangeAspect="1"/>
          </p:cNvPicPr>
          <p:nvPr>
            <p:ph idx="1"/>
          </p:nvPr>
        </p:nvPicPr>
        <p:blipFill>
          <a:blip r:embed="rId2"/>
          <a:stretch>
            <a:fillRect/>
          </a:stretch>
        </p:blipFill>
        <p:spPr>
          <a:xfrm>
            <a:off x="3115356" y="1754260"/>
            <a:ext cx="5507829" cy="4762653"/>
          </a:xfrm>
        </p:spPr>
      </p:pic>
      <p:pic>
        <p:nvPicPr>
          <p:cNvPr id="7" name="Picture 6">
            <a:extLst>
              <a:ext uri="{FF2B5EF4-FFF2-40B4-BE49-F238E27FC236}">
                <a16:creationId xmlns:a16="http://schemas.microsoft.com/office/drawing/2014/main" id="{4305C596-41E1-BD4C-9899-36582DD8C1D0}"/>
              </a:ext>
            </a:extLst>
          </p:cNvPr>
          <p:cNvPicPr>
            <a:picLocks noChangeAspect="1"/>
          </p:cNvPicPr>
          <p:nvPr/>
        </p:nvPicPr>
        <p:blipFill>
          <a:blip r:embed="rId3"/>
          <a:stretch>
            <a:fillRect/>
          </a:stretch>
        </p:blipFill>
        <p:spPr>
          <a:xfrm>
            <a:off x="912098" y="2342112"/>
            <a:ext cx="10861028" cy="875642"/>
          </a:xfrm>
          <a:prstGeom prst="rect">
            <a:avLst/>
          </a:prstGeom>
        </p:spPr>
      </p:pic>
    </p:spTree>
    <p:extLst>
      <p:ext uri="{BB962C8B-B14F-4D97-AF65-F5344CB8AC3E}">
        <p14:creationId xmlns:p14="http://schemas.microsoft.com/office/powerpoint/2010/main" val="37687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11993</TotalTime>
  <Words>376</Words>
  <Application>Microsoft Macintosh PowerPoint</Application>
  <PresentationFormat>Widescreen</PresentationFormat>
  <Paragraphs>50</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Tw Cen MT</vt:lpstr>
      <vt:lpstr>Circuit</vt:lpstr>
      <vt:lpstr>Supervised Learning </vt:lpstr>
      <vt:lpstr>What is fraud? </vt:lpstr>
      <vt:lpstr>What is fraud detection?</vt:lpstr>
      <vt:lpstr>background</vt:lpstr>
      <vt:lpstr>Data discovery</vt:lpstr>
      <vt:lpstr>Cleaning the data</vt:lpstr>
      <vt:lpstr>Is fraud?</vt:lpstr>
      <vt:lpstr>PowerPoint Presentation</vt:lpstr>
      <vt:lpstr>correlation</vt:lpstr>
      <vt:lpstr>Checking for outliers</vt:lpstr>
      <vt:lpstr>PowerPoint Presentation</vt:lpstr>
      <vt:lpstr>PowerPoint Presentation</vt:lpstr>
      <vt:lpstr>Feature engineering</vt:lpstr>
      <vt:lpstr>Feature importance</vt:lpstr>
      <vt:lpstr>Training data</vt:lpstr>
      <vt:lpstr>What is over-fitting?</vt:lpstr>
      <vt:lpstr>PowerPoint Presentation</vt:lpstr>
      <vt:lpstr>Split the data</vt:lpstr>
      <vt:lpstr>Different Models</vt:lpstr>
      <vt:lpstr>PowerPoint Presentation</vt:lpstr>
      <vt:lpstr>PowerPoint Presentation</vt:lpstr>
      <vt:lpstr>Is that the best you can do?</vt:lpstr>
      <vt:lpstr>PowerPoint Presentation</vt:lpstr>
      <vt:lpstr>PowerPoint Presentation</vt:lpstr>
      <vt:lpstr>In 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zowye chii</dc:creator>
  <cp:lastModifiedBy>zowye chii</cp:lastModifiedBy>
  <cp:revision>16</cp:revision>
  <dcterms:created xsi:type="dcterms:W3CDTF">2020-01-05T17:52:51Z</dcterms:created>
  <dcterms:modified xsi:type="dcterms:W3CDTF">2020-01-18T18:31:04Z</dcterms:modified>
</cp:coreProperties>
</file>